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0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022C0-466C-4D0C-ACEF-94D336FCBA6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87E6-A1CC-4F96-B1ED-3D26F891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3.gov/" TargetMode="External"/><Relationship Id="rId7" Type="http://schemas.openxmlformats.org/officeDocument/2006/relationships/hyperlink" Target="http://www.ftc.gov/ftc/contact.shtm" TargetMode="External"/><Relationship Id="rId2" Type="http://schemas.openxmlformats.org/officeDocument/2006/relationships/hyperlink" Target="mailto:Victims@idtheftcen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ea.aoa.gov/" TargetMode="External"/><Relationship Id="rId5" Type="http://schemas.openxmlformats.org/officeDocument/2006/relationships/hyperlink" Target="mailto:hazel.heckers@state.co.us" TargetMode="External"/><Relationship Id="rId4" Type="http://schemas.openxmlformats.org/officeDocument/2006/relationships/hyperlink" Target="http://www.fbi.gov/contact-u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cen.gov/" TargetMode="External"/><Relationship Id="rId2" Type="http://schemas.openxmlformats.org/officeDocument/2006/relationships/hyperlink" Target="http://www.ncea.ao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dentitytheft.info/nonprofit" TargetMode="External"/><Relationship Id="rId4" Type="http://schemas.openxmlformats.org/officeDocument/2006/relationships/hyperlink" Target="http://www.caregiverstress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outprescreen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2191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Protecting Seniors from Identity Theft, Scams and Elder Abuse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562600"/>
            <a:ext cx="6553200" cy="83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A Public Service Presentation provided by the Society of Certified </a:t>
            </a:r>
            <a:r>
              <a:rPr lang="en-US" sz="2400" dirty="0">
                <a:solidFill>
                  <a:schemeClr val="tx1"/>
                </a:solidFill>
              </a:rPr>
              <a:t>Senior Advisors</a:t>
            </a:r>
            <a:r>
              <a:rPr lang="en-US" sz="2400" dirty="0" smtClean="0">
                <a:solidFill>
                  <a:schemeClr val="tx1"/>
                </a:solidFill>
              </a:rPr>
              <a:t>® (SCSA)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F:\My Pictures Offload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72" y="2285999"/>
            <a:ext cx="4441128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Criminal Identity Theft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Thieves use your identity to commit crimes and damage your reputation</a:t>
            </a:r>
          </a:p>
          <a:p>
            <a:pPr lvl="1"/>
            <a:r>
              <a:rPr lang="en-US" sz="3600" dirty="0" smtClean="0"/>
              <a:t>It is very difficult to convince law enforcement that it was not actually you who committed the crime</a:t>
            </a:r>
          </a:p>
          <a:p>
            <a:pPr lvl="1"/>
            <a:r>
              <a:rPr lang="en-US" sz="3600" dirty="0" smtClean="0"/>
              <a:t>Victims usually only learn their identity has been stolen when:</a:t>
            </a:r>
          </a:p>
          <a:p>
            <a:pPr lvl="2"/>
            <a:r>
              <a:rPr lang="en-US" sz="3200" dirty="0" smtClean="0"/>
              <a:t>They are arrested from an outstanding warrant</a:t>
            </a:r>
          </a:p>
          <a:p>
            <a:pPr lvl="2"/>
            <a:r>
              <a:rPr lang="en-US" sz="3200" dirty="0" smtClean="0"/>
              <a:t>A background check reveals criminal activity in their name</a:t>
            </a:r>
          </a:p>
          <a:p>
            <a:pPr marL="457200" lvl="1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733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Social Security/Driver’s License Identity Theft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6576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Social Security</a:t>
            </a:r>
          </a:p>
          <a:p>
            <a:pPr lvl="1"/>
            <a:r>
              <a:rPr lang="en-US" sz="3600" dirty="0" smtClean="0"/>
              <a:t>Thieves use your Social </a:t>
            </a:r>
            <a:r>
              <a:rPr lang="en-US" sz="3600" dirty="0"/>
              <a:t>S</a:t>
            </a:r>
            <a:r>
              <a:rPr lang="en-US" sz="3600" dirty="0" smtClean="0"/>
              <a:t>ecurity and name to secure real jobs</a:t>
            </a:r>
          </a:p>
          <a:p>
            <a:pPr lvl="2"/>
            <a:r>
              <a:rPr lang="en-US" sz="3200" dirty="0" smtClean="0"/>
              <a:t>You become responsible for the taxes owed off a job someone else is working</a:t>
            </a:r>
          </a:p>
          <a:p>
            <a:pPr lvl="1"/>
            <a:r>
              <a:rPr lang="en-US" sz="3600" dirty="0" smtClean="0"/>
              <a:t>Thieves use your Social </a:t>
            </a:r>
            <a:r>
              <a:rPr lang="en-US" sz="3600" dirty="0"/>
              <a:t>S</a:t>
            </a:r>
            <a:r>
              <a:rPr lang="en-US" sz="3600" dirty="0" smtClean="0"/>
              <a:t>ecurity number to:</a:t>
            </a:r>
          </a:p>
          <a:p>
            <a:pPr lvl="2"/>
            <a:r>
              <a:rPr lang="en-US" sz="3200" dirty="0"/>
              <a:t>O</a:t>
            </a:r>
            <a:r>
              <a:rPr lang="en-US" sz="3200" dirty="0" smtClean="0"/>
              <a:t>pen lines of credit and participate in other financial identity theft</a:t>
            </a:r>
          </a:p>
          <a:p>
            <a:pPr lvl="2"/>
            <a:r>
              <a:rPr lang="en-US" sz="3200" dirty="0" smtClean="0"/>
              <a:t>Participate in “Synthetic” Identity Theft</a:t>
            </a:r>
          </a:p>
          <a:p>
            <a:r>
              <a:rPr lang="en-US" sz="4000" dirty="0" smtClean="0"/>
              <a:t>Driver’s License</a:t>
            </a:r>
          </a:p>
          <a:p>
            <a:pPr lvl="1"/>
            <a:r>
              <a:rPr lang="en-US" sz="3600" dirty="0" smtClean="0"/>
              <a:t>Having both your Social Security number and driver’s license information makes stealing your identity much easier</a:t>
            </a:r>
            <a:endParaRPr lang="en-US" sz="3200" dirty="0" smtClean="0"/>
          </a:p>
          <a:p>
            <a:pPr marL="914400" lvl="2" indent="0">
              <a:buNone/>
            </a:pPr>
            <a:endParaRPr lang="en-US" sz="2800" dirty="0" smtClean="0"/>
          </a:p>
        </p:txBody>
      </p:sp>
      <p:pic>
        <p:nvPicPr>
          <p:cNvPr id="4" name="Picture 4" descr="V:\Marketing\Pictures &amp; Logos\SHUTTERSTOCK IMAGES\APRIL\APRIL - 2\protect your ident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4572000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Synthetic Identity Theft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Thieves create an entirely new identity using your Social Security number</a:t>
            </a:r>
          </a:p>
          <a:p>
            <a:pPr lvl="1"/>
            <a:r>
              <a:rPr lang="en-US" sz="2400" dirty="0" smtClean="0"/>
              <a:t>They combine different biographical information and a different name in conjunction with your Social Security number</a:t>
            </a:r>
          </a:p>
          <a:p>
            <a:pPr lvl="1"/>
            <a:r>
              <a:rPr lang="en-US" sz="2400" dirty="0" smtClean="0"/>
              <a:t>Very difficult to detect since only “bits and pieces” of your identity has been stolen</a:t>
            </a:r>
          </a:p>
          <a:p>
            <a:r>
              <a:rPr lang="en-US" dirty="0" smtClean="0"/>
              <a:t>Warning Signs:</a:t>
            </a:r>
          </a:p>
          <a:p>
            <a:pPr lvl="1"/>
            <a:r>
              <a:rPr lang="en-US" sz="2400" dirty="0" smtClean="0"/>
              <a:t>Mail sent to your home addressed to someone else</a:t>
            </a:r>
          </a:p>
          <a:p>
            <a:pPr lvl="1"/>
            <a:r>
              <a:rPr lang="en-US" sz="2400" dirty="0" smtClean="0"/>
              <a:t>Inflated annual earnings</a:t>
            </a:r>
          </a:p>
          <a:p>
            <a:pPr lvl="1"/>
            <a:r>
              <a:rPr lang="en-US" sz="2400" dirty="0" smtClean="0"/>
              <a:t>Unexpected denial of credit/loan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7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:\Marketing\Pictures &amp; Logos\SHUTTERSTOCK IMAGES\APRIL\APRIL - 2\shutterstock_93851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3320415" cy="26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Scam artists are criminals </a:t>
            </a:r>
            <a:r>
              <a:rPr lang="en-US" dirty="0" smtClean="0"/>
              <a:t>– it is not your fault or your lack of judgment for falling victim to a scam</a:t>
            </a:r>
          </a:p>
          <a:p>
            <a:r>
              <a:rPr lang="en-US" dirty="0" smtClean="0"/>
              <a:t>As a senior, you are often targeted for scams because you are:</a:t>
            </a:r>
          </a:p>
          <a:p>
            <a:pPr lvl="1"/>
            <a:r>
              <a:rPr lang="en-US" dirty="0"/>
              <a:t>Often unaware of the trends scam artists are using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inclined to use postal mail</a:t>
            </a:r>
          </a:p>
          <a:p>
            <a:pPr lvl="1"/>
            <a:r>
              <a:rPr lang="en-US" dirty="0" smtClean="0"/>
              <a:t>Generous</a:t>
            </a:r>
          </a:p>
          <a:p>
            <a:pPr lvl="1"/>
            <a:r>
              <a:rPr lang="en-US" dirty="0" smtClean="0"/>
              <a:t>More trusting</a:t>
            </a:r>
          </a:p>
          <a:p>
            <a:r>
              <a:rPr lang="en-US" dirty="0" smtClean="0"/>
              <a:t>Remember scam artists are career                                criminals who practice their craft!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7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Things all adults (seniors especially) should remember:</a:t>
            </a:r>
          </a:p>
          <a:p>
            <a:pPr lvl="1"/>
            <a:r>
              <a:rPr lang="en-US" dirty="0" smtClean="0"/>
              <a:t>You are not the winner of a contest, especially one you did not enter</a:t>
            </a:r>
          </a:p>
          <a:p>
            <a:pPr lvl="1"/>
            <a:r>
              <a:rPr lang="en-US" dirty="0" smtClean="0"/>
              <a:t>Your loved one is not stranded and in need of money to get home</a:t>
            </a:r>
          </a:p>
          <a:p>
            <a:pPr lvl="1"/>
            <a:r>
              <a:rPr lang="en-US" dirty="0" smtClean="0"/>
              <a:t>Your grandchild has not been arrested </a:t>
            </a:r>
          </a:p>
          <a:p>
            <a:pPr lvl="1"/>
            <a:r>
              <a:rPr lang="en-US" dirty="0" smtClean="0"/>
              <a:t>The soldier does not need your assistance to get home</a:t>
            </a:r>
          </a:p>
          <a:p>
            <a:pPr lvl="1"/>
            <a:r>
              <a:rPr lang="en-US" dirty="0" smtClean="0"/>
              <a:t>Wiring money to and from is not a legitimate work from home job</a:t>
            </a:r>
          </a:p>
          <a:p>
            <a:pPr lvl="1"/>
            <a:r>
              <a:rPr lang="en-US" dirty="0" smtClean="0"/>
              <a:t>You are not the relative of royalty in a country you cannot find on a map, and no you are not entitled to any inheritance from that country</a:t>
            </a:r>
          </a:p>
        </p:txBody>
      </p:sp>
    </p:spTree>
    <p:extLst>
      <p:ext uri="{BB962C8B-B14F-4D97-AF65-F5344CB8AC3E}">
        <p14:creationId xmlns:p14="http://schemas.microsoft.com/office/powerpoint/2010/main" val="30447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you owe money on a loan you will not be arrested for non-payment</a:t>
            </a:r>
          </a:p>
          <a:p>
            <a:r>
              <a:rPr lang="en-US" dirty="0" smtClean="0"/>
              <a:t>Charities do not actually need your social security number to accept your donation – they do not have to report that to anyone for tax purposes</a:t>
            </a:r>
          </a:p>
          <a:p>
            <a:r>
              <a:rPr lang="en-US" dirty="0" smtClean="0"/>
              <a:t>If a business is legitimate they will send written documentation</a:t>
            </a:r>
          </a:p>
          <a:p>
            <a:r>
              <a:rPr lang="en-US" dirty="0" smtClean="0"/>
              <a:t>Wiring money to Nigeria will not help bring a dog home from Afghanistan. </a:t>
            </a:r>
          </a:p>
          <a:p>
            <a:pPr lvl="1"/>
            <a:r>
              <a:rPr lang="en-US" dirty="0" smtClean="0"/>
              <a:t>Many pet lovers become subject to scams by appealing to their willingness to save animals</a:t>
            </a:r>
          </a:p>
        </p:txBody>
      </p:sp>
    </p:spTree>
    <p:extLst>
      <p:ext uri="{BB962C8B-B14F-4D97-AF65-F5344CB8AC3E}">
        <p14:creationId xmlns:p14="http://schemas.microsoft.com/office/powerpoint/2010/main" val="30447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:\Marketing\Pictures &amp; Logos\SHUTTERSTOCK IMAGES\APRIL\APRIL - 2\Fraud Orange Blur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83635"/>
            <a:ext cx="3949700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Scams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Cyber Scams</a:t>
            </a:r>
          </a:p>
          <a:p>
            <a:pPr lvl="1"/>
            <a:r>
              <a:rPr lang="en-US" dirty="0" smtClean="0"/>
              <a:t>Scam artists often use “phishing” scams to retain your personal information</a:t>
            </a:r>
          </a:p>
          <a:p>
            <a:pPr lvl="2"/>
            <a:r>
              <a:rPr lang="en-US" dirty="0" smtClean="0"/>
              <a:t>Dropping viruses</a:t>
            </a:r>
          </a:p>
          <a:p>
            <a:pPr lvl="2"/>
            <a:r>
              <a:rPr lang="en-US" dirty="0" smtClean="0"/>
              <a:t>Tricking you to providing them with the information they need</a:t>
            </a:r>
          </a:p>
          <a:p>
            <a:r>
              <a:rPr lang="en-US" dirty="0" smtClean="0"/>
              <a:t>Romance Scams</a:t>
            </a:r>
          </a:p>
          <a:p>
            <a:pPr lvl="1"/>
            <a:r>
              <a:rPr lang="en-US" dirty="0" smtClean="0"/>
              <a:t>Users of relationship/dating websites                  (especially faith based and older                                     adult sites) are especially                                           targeted by criminals</a:t>
            </a:r>
          </a:p>
          <a:p>
            <a:pPr lvl="2"/>
            <a:r>
              <a:rPr lang="en-US" dirty="0" smtClean="0"/>
              <a:t>Users are more trusting</a:t>
            </a:r>
          </a:p>
          <a:p>
            <a:pPr lvl="2"/>
            <a:r>
              <a:rPr lang="en-US" dirty="0" smtClean="0"/>
              <a:t>Identify with a shared feeling                                                           of loneliness and open up faster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7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Scams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en-US" sz="2900" dirty="0"/>
              <a:t>Perpetrators take on very empathetic roles:</a:t>
            </a:r>
          </a:p>
          <a:p>
            <a:pPr lvl="3"/>
            <a:r>
              <a:rPr lang="en-US" sz="2400" dirty="0"/>
              <a:t>Widows/widowers</a:t>
            </a:r>
          </a:p>
          <a:p>
            <a:pPr lvl="3"/>
            <a:r>
              <a:rPr lang="en-US" sz="2400" dirty="0" smtClean="0"/>
              <a:t>Soldiers/Veterans</a:t>
            </a:r>
          </a:p>
          <a:p>
            <a:pPr lvl="3"/>
            <a:r>
              <a:rPr lang="en-US" sz="2400" dirty="0" smtClean="0"/>
              <a:t>Recovering </a:t>
            </a:r>
            <a:r>
              <a:rPr lang="en-US" sz="2400" dirty="0"/>
              <a:t>from a medical </a:t>
            </a:r>
            <a:r>
              <a:rPr lang="en-US" sz="2400" dirty="0" smtClean="0"/>
              <a:t>condition</a:t>
            </a:r>
          </a:p>
          <a:p>
            <a:pPr lvl="1"/>
            <a:r>
              <a:rPr lang="en-US" sz="3100" dirty="0" smtClean="0"/>
              <a:t>The relationship starts out perfect – they appear as though they are your soul mate</a:t>
            </a:r>
          </a:p>
          <a:p>
            <a:pPr lvl="2"/>
            <a:r>
              <a:rPr lang="en-US" sz="2700" dirty="0" smtClean="0"/>
              <a:t>You fall in love, and suddenly the scam artist becomes desperate for your help and needs your money to:</a:t>
            </a:r>
          </a:p>
          <a:p>
            <a:pPr lvl="3"/>
            <a:r>
              <a:rPr lang="en-US" sz="2500" dirty="0" smtClean="0"/>
              <a:t>Come see you</a:t>
            </a:r>
          </a:p>
          <a:p>
            <a:pPr lvl="3"/>
            <a:r>
              <a:rPr lang="en-US" sz="2500" dirty="0" smtClean="0"/>
              <a:t>To get out of a bad situation</a:t>
            </a:r>
          </a:p>
          <a:p>
            <a:pPr lvl="3"/>
            <a:r>
              <a:rPr lang="en-US" sz="2500" dirty="0" smtClean="0"/>
              <a:t>Get home while stranded</a:t>
            </a:r>
          </a:p>
          <a:p>
            <a:pPr lvl="1"/>
            <a:r>
              <a:rPr lang="en-US" sz="3100" dirty="0" smtClean="0"/>
              <a:t>When you refuse to give money, or stop giving money the relationship becomes threatening and verbally abusive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7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:\Marketing\Pictures &amp; Logos\SHUTTERSTOCK IMAGES\APRIL\APRIL - 2\pi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322083" cy="29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Scams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572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Victims have been known to cash in investments and have even lost their </a:t>
            </a:r>
            <a:r>
              <a:rPr lang="en-US" sz="2400" dirty="0" smtClean="0"/>
              <a:t>homes or retirement savings </a:t>
            </a:r>
            <a:r>
              <a:rPr lang="en-US" sz="2400" dirty="0"/>
              <a:t>in order to provide for their new “love</a:t>
            </a:r>
            <a:r>
              <a:rPr lang="en-US" sz="2400" dirty="0" smtClean="0"/>
              <a:t>”</a:t>
            </a:r>
          </a:p>
          <a:p>
            <a:r>
              <a:rPr lang="en-US" sz="2700" dirty="0" smtClean="0"/>
              <a:t>Medicare Scams</a:t>
            </a:r>
          </a:p>
          <a:p>
            <a:pPr lvl="1"/>
            <a:r>
              <a:rPr lang="en-US" sz="2400" dirty="0" smtClean="0"/>
              <a:t>Seniors receive offers for free diabetes testing equipment, back braces, arthritis mediations, etc.</a:t>
            </a:r>
          </a:p>
          <a:p>
            <a:pPr marL="2343150" lvl="2" indent="-285750"/>
            <a:r>
              <a:rPr lang="en-US" sz="2200" dirty="0" smtClean="0"/>
              <a:t>Solicitor pretends they are calling directly from Medicare</a:t>
            </a:r>
          </a:p>
          <a:p>
            <a:pPr marL="2343150" lvl="2" indent="-285750"/>
            <a:r>
              <a:rPr lang="en-US" sz="2200" dirty="0" smtClean="0"/>
              <a:t>Try and get you to provide your Medicare ID number (which is the same as your social security number)</a:t>
            </a:r>
          </a:p>
          <a:p>
            <a:pPr marL="2343150" lvl="2" indent="-285750"/>
            <a:r>
              <a:rPr lang="en-US" sz="2200" dirty="0" smtClean="0"/>
              <a:t>Lure you in with free medical supplies/medications</a:t>
            </a:r>
          </a:p>
          <a:p>
            <a:endParaRPr lang="en-US" sz="2700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7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Scams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724400"/>
          </a:xfrm>
        </p:spPr>
        <p:txBody>
          <a:bodyPr>
            <a:normAutofit fontScale="85000" lnSpcReduction="10000"/>
          </a:bodyPr>
          <a:lstStyle/>
          <a:p>
            <a:pPr marL="571500" indent="-457200"/>
            <a:r>
              <a:rPr lang="en-US" sz="2900" dirty="0" smtClean="0"/>
              <a:t>Home Improvement/Contractor Scams</a:t>
            </a:r>
          </a:p>
          <a:p>
            <a:pPr marL="971550" lvl="1" indent="-457200"/>
            <a:r>
              <a:rPr lang="en-US" sz="2600" dirty="0" smtClean="0"/>
              <a:t>Appear legitimate: trucks with company information, equipment, uniforms, etc.</a:t>
            </a:r>
          </a:p>
          <a:p>
            <a:pPr marL="971550" lvl="1" indent="-457200"/>
            <a:r>
              <a:rPr lang="en-US" sz="2600" dirty="0" smtClean="0"/>
              <a:t>Show up claiming to have extra materials from a nearby job</a:t>
            </a:r>
          </a:p>
          <a:p>
            <a:pPr marL="971550" lvl="1" indent="-457200"/>
            <a:r>
              <a:rPr lang="en-US" sz="2600" dirty="0" smtClean="0"/>
              <a:t>Often appear after a major storm or disaster to provide relief</a:t>
            </a:r>
          </a:p>
          <a:p>
            <a:pPr marL="971550" lvl="1" indent="-457200"/>
            <a:r>
              <a:rPr lang="en-US" sz="2600" dirty="0" smtClean="0"/>
              <a:t>Promise a large scope of work, way below the cost an actual contractor could or would do</a:t>
            </a:r>
          </a:p>
          <a:p>
            <a:pPr marL="971550" lvl="1" indent="-457200"/>
            <a:r>
              <a:rPr lang="en-US" sz="2600" dirty="0" smtClean="0"/>
              <a:t>May appear as they are really working</a:t>
            </a:r>
          </a:p>
          <a:p>
            <a:pPr marL="1371600" lvl="2" indent="-457200"/>
            <a:r>
              <a:rPr lang="en-US" dirty="0" smtClean="0"/>
              <a:t>Bringing materials</a:t>
            </a:r>
          </a:p>
          <a:p>
            <a:pPr marL="1371600" lvl="2" indent="-457200"/>
            <a:r>
              <a:rPr lang="en-US" dirty="0" smtClean="0"/>
              <a:t>Moving things from one place to another</a:t>
            </a:r>
          </a:p>
          <a:p>
            <a:pPr marL="1371600" lvl="2" indent="-457200"/>
            <a:r>
              <a:rPr lang="en-US" dirty="0" smtClean="0"/>
              <a:t>Doing minimal work to make it appear as though a real job was done</a:t>
            </a:r>
          </a:p>
          <a:p>
            <a:pPr marL="11430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7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This Presentation will cover: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799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Identity Theft</a:t>
            </a:r>
          </a:p>
          <a:p>
            <a:pPr lvl="1"/>
            <a:r>
              <a:rPr lang="en-US" dirty="0" smtClean="0"/>
              <a:t>What it is, how it happens, prevention, and actions to take after your identity has been stolen</a:t>
            </a:r>
          </a:p>
          <a:p>
            <a:r>
              <a:rPr lang="en-US" dirty="0" smtClean="0"/>
              <a:t>Scams</a:t>
            </a:r>
          </a:p>
          <a:p>
            <a:pPr lvl="1"/>
            <a:r>
              <a:rPr lang="en-US" dirty="0" smtClean="0"/>
              <a:t>Types of scams, situations to avoid, at-risk activities, targets, perpetrator’s intentions</a:t>
            </a:r>
          </a:p>
          <a:p>
            <a:r>
              <a:rPr lang="en-US" dirty="0" smtClean="0"/>
              <a:t>Caregiver Abuse and Family Perpetrators</a:t>
            </a:r>
          </a:p>
          <a:p>
            <a:pPr lvl="1"/>
            <a:r>
              <a:rPr lang="en-US" dirty="0" smtClean="0"/>
              <a:t>Signs to watch for, prevention tips victims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Scams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934200" cy="4495800"/>
          </a:xfrm>
        </p:spPr>
        <p:txBody>
          <a:bodyPr>
            <a:normAutofit lnSpcReduction="10000"/>
          </a:bodyPr>
          <a:lstStyle/>
          <a:p>
            <a:pPr marL="971550" lvl="1" indent="-457200"/>
            <a:r>
              <a:rPr lang="en-US" sz="2400" dirty="0" smtClean="0"/>
              <a:t>Some scams they are only interested in getting money from you</a:t>
            </a:r>
          </a:p>
          <a:p>
            <a:pPr marL="1371600" lvl="2" indent="-457200"/>
            <a:r>
              <a:rPr lang="en-US" sz="2200" dirty="0" smtClean="0"/>
              <a:t>Money to purchase more materials</a:t>
            </a:r>
          </a:p>
          <a:p>
            <a:pPr marL="1371600" lvl="2" indent="-457200"/>
            <a:r>
              <a:rPr lang="en-US" sz="2200" dirty="0" smtClean="0"/>
              <a:t>Labor expenses for work you think they have done</a:t>
            </a:r>
          </a:p>
          <a:p>
            <a:pPr marL="971550" lvl="1" indent="-457200" defTabSz="114300"/>
            <a:r>
              <a:rPr lang="en-US" sz="2400" dirty="0" smtClean="0"/>
              <a:t>Other times they are really only interested in access to your home</a:t>
            </a:r>
          </a:p>
          <a:p>
            <a:pPr marL="1371600" lvl="2" indent="-457200" defTabSz="114300"/>
            <a:r>
              <a:rPr lang="en-US" sz="2200" dirty="0" smtClean="0"/>
              <a:t>Bringing an unexpected guest with them to the job (girlfriend, parent, child, etc.) is a major warning sign</a:t>
            </a:r>
          </a:p>
          <a:p>
            <a:pPr marL="1828800" lvl="3" indent="-457200" defTabSz="114300"/>
            <a:r>
              <a:rPr lang="en-US" dirty="0" smtClean="0"/>
              <a:t>They will distract you while their companion steals your information or belongings</a:t>
            </a:r>
          </a:p>
          <a:p>
            <a:pPr marL="1828800" lvl="3" indent="-457200"/>
            <a:endParaRPr lang="en-US" dirty="0" smtClean="0"/>
          </a:p>
          <a:p>
            <a:pPr marL="1828800" lvl="3" indent="-457200"/>
            <a:endParaRPr lang="en-US" dirty="0" smtClean="0"/>
          </a:p>
        </p:txBody>
      </p:sp>
      <p:pic>
        <p:nvPicPr>
          <p:cNvPr id="12294" name="Picture 6" descr="V:\Marketing\Pictures &amp; Logos\SHUTTERSTOCK IMAGES\APRIL\APRIL - 2\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2691707" cy="45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Scams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85000" lnSpcReduction="10000"/>
          </a:bodyPr>
          <a:lstStyle/>
          <a:p>
            <a:pPr marL="1371600" lvl="2" indent="-457200"/>
            <a:r>
              <a:rPr lang="en-US" sz="2600" dirty="0" smtClean="0"/>
              <a:t>They will try to talk their way into your home</a:t>
            </a:r>
          </a:p>
          <a:p>
            <a:pPr marL="1828800" lvl="3" indent="-457200"/>
            <a:r>
              <a:rPr lang="en-US" sz="2400" dirty="0" smtClean="0"/>
              <a:t>Using the bathroom, getting a drink of water, asking to use the phone are all common excuses</a:t>
            </a:r>
          </a:p>
          <a:p>
            <a:pPr marL="1828800" lvl="3" indent="-457200"/>
            <a:r>
              <a:rPr lang="en-US" sz="2400" dirty="0" smtClean="0"/>
              <a:t>Even if you refuse sometimes they will physically force their way into your home </a:t>
            </a:r>
          </a:p>
          <a:p>
            <a:pPr marL="571500" indent="-457200"/>
            <a:r>
              <a:rPr lang="en-US" sz="2900" dirty="0" smtClean="0"/>
              <a:t>Scam artists can come in many forms</a:t>
            </a:r>
          </a:p>
          <a:p>
            <a:pPr marL="971550" lvl="1" indent="-457200"/>
            <a:r>
              <a:rPr lang="en-US" sz="2500" dirty="0" smtClean="0"/>
              <a:t>Some are individuals looking to make a quick buck</a:t>
            </a:r>
          </a:p>
          <a:p>
            <a:pPr marL="971550" lvl="1" indent="-457200"/>
            <a:r>
              <a:rPr lang="en-US" sz="2500" dirty="0" smtClean="0"/>
              <a:t>Others are part of known organizations and can be very deceiving and convincing</a:t>
            </a:r>
          </a:p>
          <a:p>
            <a:pPr marL="571500" indent="-457200"/>
            <a:r>
              <a:rPr lang="en-US" sz="2900" dirty="0" smtClean="0"/>
              <a:t>Always protect yourself, personal information and assets</a:t>
            </a:r>
          </a:p>
          <a:p>
            <a:pPr marL="971550" lvl="1" indent="-457200"/>
            <a:r>
              <a:rPr lang="en-US" sz="2500" b="1" dirty="0" smtClean="0"/>
              <a:t>Be cautious of individuals offering goods/services that are too good to be true</a:t>
            </a:r>
          </a:p>
          <a:p>
            <a:pPr marL="1371600" lvl="2" indent="-457200"/>
            <a:endParaRPr lang="en-US" dirty="0" smtClean="0"/>
          </a:p>
          <a:p>
            <a:pPr marL="1828800" lvl="3" indent="-457200"/>
            <a:endParaRPr lang="en-US" dirty="0" smtClean="0"/>
          </a:p>
          <a:p>
            <a:pPr marL="1828800" lvl="3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1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Scams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fontScale="85000" lnSpcReduction="10000"/>
          </a:bodyPr>
          <a:lstStyle/>
          <a:p>
            <a:pPr marL="571500" indent="-457200"/>
            <a:r>
              <a:rPr lang="en-US" dirty="0" smtClean="0"/>
              <a:t>Tax Fraud</a:t>
            </a:r>
          </a:p>
          <a:p>
            <a:pPr marL="971550" lvl="1" indent="-457200"/>
            <a:r>
              <a:rPr lang="en-US" dirty="0" smtClean="0"/>
              <a:t>Applies to both living and non-living victims</a:t>
            </a:r>
          </a:p>
          <a:p>
            <a:pPr marL="1371600" lvl="2" indent="-457200"/>
            <a:r>
              <a:rPr lang="en-US" dirty="0" smtClean="0"/>
              <a:t>The family of the non-living victim should take immediate action when they learn it is taking place</a:t>
            </a:r>
          </a:p>
          <a:p>
            <a:pPr marL="971550" lvl="1" indent="-457200"/>
            <a:r>
              <a:rPr lang="en-US" dirty="0" smtClean="0"/>
              <a:t>Criminals will try to file taxes under your name to receive your tax refund</a:t>
            </a:r>
          </a:p>
          <a:p>
            <a:pPr marL="971550" lvl="1" indent="-457200"/>
            <a:r>
              <a:rPr lang="en-US" dirty="0" smtClean="0"/>
              <a:t>It is a federal crime and must be reported both to the IRS and to your local police department</a:t>
            </a:r>
          </a:p>
          <a:p>
            <a:pPr marL="1371600" lvl="2" indent="-457200"/>
            <a:r>
              <a:rPr lang="en-US" dirty="0" smtClean="0"/>
              <a:t>After reporting, keep in mind that if you owe taxes, you are still subject to penalties if your taxes are not paid on time</a:t>
            </a:r>
          </a:p>
          <a:p>
            <a:pPr marL="1371600" lvl="2" indent="-457200"/>
            <a:r>
              <a:rPr lang="en-US" dirty="0" smtClean="0"/>
              <a:t>You must re-file your taxes which must be done through direct postal mail for 1-3 years, and it will take longer to receive your return (if you are owed one)</a:t>
            </a:r>
          </a:p>
          <a:p>
            <a:pPr marL="1371600" lvl="2" indent="-457200"/>
            <a:endParaRPr lang="en-US" dirty="0" smtClean="0"/>
          </a:p>
          <a:p>
            <a:pPr marL="1828800" lvl="3" indent="-457200"/>
            <a:endParaRPr lang="en-US" dirty="0" smtClean="0"/>
          </a:p>
          <a:p>
            <a:pPr marL="1828800" lvl="3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53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:\Marketing\Pictures &amp; Logos\SHUTTERSTOCK IMAGES\APRIL\APRIL - 2\shutterstock_120132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Elder Abuse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934200" cy="4267200"/>
          </a:xfrm>
        </p:spPr>
        <p:txBody>
          <a:bodyPr>
            <a:normAutofit fontScale="92500" lnSpcReduction="20000"/>
          </a:bodyPr>
          <a:lstStyle/>
          <a:p>
            <a:pPr marL="571500" indent="-457200"/>
            <a:r>
              <a:rPr lang="en-US" sz="3000" dirty="0" smtClean="0"/>
              <a:t>Family members perpetrate 73% of all reported Elder Abuse Crimes</a:t>
            </a:r>
          </a:p>
          <a:p>
            <a:pPr marL="571500" indent="-457200"/>
            <a:r>
              <a:rPr lang="en-US" sz="3000" dirty="0" smtClean="0"/>
              <a:t>Family members and professional caregivers have easy access to personal identifying information</a:t>
            </a:r>
          </a:p>
          <a:p>
            <a:pPr marL="571500" indent="-457200"/>
            <a:r>
              <a:rPr lang="en-US" sz="3000" dirty="0" smtClean="0"/>
              <a:t>Seniors often treat caregivers like family, not like hired professionals</a:t>
            </a:r>
          </a:p>
          <a:p>
            <a:pPr marL="571500" indent="-457200"/>
            <a:r>
              <a:rPr lang="en-US" sz="3000" dirty="0" smtClean="0"/>
              <a:t>Family members or trusted caregivers are often the agent on a Power of Attorney (POA) – which makes abusing and exploiting a senior much easier</a:t>
            </a:r>
          </a:p>
          <a:p>
            <a:pPr marL="1828800" lvl="3" indent="-457200"/>
            <a:endParaRPr lang="en-US" dirty="0" smtClean="0"/>
          </a:p>
          <a:p>
            <a:pPr marL="1828800" lvl="3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87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Elder Abuse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lnSpcReduction="10000"/>
          </a:bodyPr>
          <a:lstStyle/>
          <a:p>
            <a:pPr marL="971550" lvl="1" indent="-457200"/>
            <a:r>
              <a:rPr lang="en-US" sz="2300" dirty="0" smtClean="0"/>
              <a:t>Understand what power is given in a POA</a:t>
            </a:r>
          </a:p>
          <a:p>
            <a:pPr marL="971550" lvl="1" indent="-457200"/>
            <a:r>
              <a:rPr lang="en-US" sz="2300" dirty="0" smtClean="0"/>
              <a:t>Always list 2 parties on a POA for check and balance</a:t>
            </a:r>
          </a:p>
          <a:p>
            <a:pPr marL="971550" lvl="1" indent="-457200"/>
            <a:r>
              <a:rPr lang="en-US" sz="2300" dirty="0" smtClean="0"/>
              <a:t>Use an attorney or trusted professional if you do not fully trust your family</a:t>
            </a:r>
          </a:p>
          <a:p>
            <a:pPr marL="971550" lvl="1" indent="-457200"/>
            <a:r>
              <a:rPr lang="en-US" sz="2300" dirty="0" smtClean="0"/>
              <a:t>Give financial institutions permission to refuse any questionable POA</a:t>
            </a:r>
          </a:p>
          <a:p>
            <a:pPr marL="971550" lvl="1" indent="-457200"/>
            <a:r>
              <a:rPr lang="en-US" sz="2300" dirty="0" smtClean="0"/>
              <a:t>Use a different agent for a Financial POA and a Medical POA</a:t>
            </a:r>
          </a:p>
          <a:p>
            <a:pPr marL="571500" indent="-457200"/>
            <a:r>
              <a:rPr lang="en-US" sz="2300" dirty="0" smtClean="0"/>
              <a:t>Seniors </a:t>
            </a:r>
            <a:r>
              <a:rPr lang="en-US" sz="2300" dirty="0"/>
              <a:t>can be vulnerable to </a:t>
            </a:r>
            <a:r>
              <a:rPr lang="en-US" sz="2300" dirty="0" smtClean="0"/>
              <a:t>adult children </a:t>
            </a:r>
            <a:r>
              <a:rPr lang="en-US" sz="2300" dirty="0"/>
              <a:t>with “Early Inheritance Syndrome</a:t>
            </a:r>
            <a:r>
              <a:rPr lang="en-US" sz="2300" dirty="0" smtClean="0"/>
              <a:t>”</a:t>
            </a:r>
          </a:p>
          <a:p>
            <a:pPr marL="971550" lvl="1" indent="-457200"/>
            <a:r>
              <a:rPr lang="en-US" sz="2300" dirty="0" smtClean="0"/>
              <a:t>If possible use professional caregivers – even if family also provides care</a:t>
            </a:r>
            <a:endParaRPr lang="en-US" sz="2300" dirty="0"/>
          </a:p>
          <a:p>
            <a:pPr marL="571500" indent="-457200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187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Elder Abuse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fontScale="92500"/>
          </a:bodyPr>
          <a:lstStyle/>
          <a:p>
            <a:pPr marL="971550" lvl="1" indent="-457200"/>
            <a:r>
              <a:rPr lang="en-US" sz="2400" dirty="0" smtClean="0"/>
              <a:t>Keep professional relationships professional</a:t>
            </a:r>
          </a:p>
          <a:p>
            <a:pPr marL="971550" lvl="1" indent="-457200"/>
            <a:r>
              <a:rPr lang="en-US" sz="2400" dirty="0" smtClean="0"/>
              <a:t>Only use reputable companies that do background checks</a:t>
            </a:r>
          </a:p>
          <a:p>
            <a:pPr marL="571500" indent="-457200"/>
            <a:r>
              <a:rPr lang="en-US" sz="2600" dirty="0" smtClean="0"/>
              <a:t>Always report abuse or threats of violence</a:t>
            </a:r>
          </a:p>
          <a:p>
            <a:pPr marL="571500" indent="-457200"/>
            <a:r>
              <a:rPr lang="en-US" sz="2600" dirty="0" smtClean="0"/>
              <a:t>Keep personal information secure when others are in your home</a:t>
            </a:r>
          </a:p>
          <a:p>
            <a:pPr marL="571500" indent="-457200"/>
            <a:r>
              <a:rPr lang="en-US" sz="2600" b="1" i="1" dirty="0" smtClean="0"/>
              <a:t>Never</a:t>
            </a:r>
            <a:r>
              <a:rPr lang="en-US" sz="2600" dirty="0" smtClean="0"/>
              <a:t> provide a caregiver with your ATM card or pin number</a:t>
            </a:r>
          </a:p>
          <a:p>
            <a:pPr marL="571500" indent="-457200"/>
            <a:r>
              <a:rPr lang="en-US" sz="2600" dirty="0" smtClean="0"/>
              <a:t>Inform several people of who your POA is and who in the family you trust</a:t>
            </a:r>
          </a:p>
          <a:p>
            <a:pPr marL="571500" indent="-457200"/>
            <a:r>
              <a:rPr lang="en-US" sz="2600" dirty="0" smtClean="0"/>
              <a:t>Access professionals when possible to help in making your financial and care plans</a:t>
            </a:r>
          </a:p>
        </p:txBody>
      </p:sp>
    </p:spTree>
    <p:extLst>
      <p:ext uri="{BB962C8B-B14F-4D97-AF65-F5344CB8AC3E}">
        <p14:creationId xmlns:p14="http://schemas.microsoft.com/office/powerpoint/2010/main" val="19187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V:\Marketing\Pictures &amp; Logos\SHUTTERSTOCK IMAGES\APRIL\APRIL - 2\shutterstock_74106685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937260"/>
            <a:ext cx="450215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Elder Abuse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571500" indent="-457200"/>
            <a:r>
              <a:rPr lang="en-US" sz="2700" dirty="0" smtClean="0"/>
              <a:t>Plan ahead for:</a:t>
            </a:r>
          </a:p>
          <a:p>
            <a:pPr marL="971550" lvl="1" indent="-457200"/>
            <a:r>
              <a:rPr lang="en-US" sz="2300" dirty="0" smtClean="0"/>
              <a:t>Long-Term Care</a:t>
            </a:r>
          </a:p>
          <a:p>
            <a:pPr marL="971550" lvl="1" indent="-457200"/>
            <a:r>
              <a:rPr lang="en-US" sz="2300" dirty="0" smtClean="0"/>
              <a:t>Illness or incapacity</a:t>
            </a:r>
          </a:p>
          <a:p>
            <a:pPr marL="971550" lvl="1" indent="-457200"/>
            <a:r>
              <a:rPr lang="en-US" sz="2300" dirty="0" smtClean="0"/>
              <a:t>Who can access your accounts</a:t>
            </a:r>
          </a:p>
          <a:p>
            <a:pPr marL="971550" lvl="1" indent="-457200"/>
            <a:r>
              <a:rPr lang="en-US" sz="2300" dirty="0" smtClean="0"/>
              <a:t>End of life decisions/Funeral arrangements</a:t>
            </a:r>
          </a:p>
          <a:p>
            <a:pPr marL="971550" lvl="1" indent="-457200"/>
            <a:r>
              <a:rPr lang="en-US" sz="2300" dirty="0" smtClean="0"/>
              <a:t>Dispersing of your estate</a:t>
            </a:r>
          </a:p>
          <a:p>
            <a:pPr marL="571500" indent="-457200"/>
            <a:r>
              <a:rPr lang="en-US" sz="2700" dirty="0" smtClean="0"/>
              <a:t>Always be Cautious</a:t>
            </a:r>
          </a:p>
          <a:p>
            <a:pPr marL="971550" lvl="1" indent="-457200"/>
            <a:r>
              <a:rPr lang="en-US" sz="2300" dirty="0" smtClean="0"/>
              <a:t>Question others</a:t>
            </a:r>
          </a:p>
          <a:p>
            <a:pPr marL="971550" lvl="1" indent="-457200"/>
            <a:r>
              <a:rPr lang="en-US" sz="2300" dirty="0" smtClean="0"/>
              <a:t>Get everything in writing</a:t>
            </a:r>
            <a:endParaRPr lang="en-US" sz="2300" dirty="0"/>
          </a:p>
          <a:p>
            <a:pPr marL="971550" lvl="1" indent="-457200"/>
            <a:r>
              <a:rPr lang="en-US" sz="2300" dirty="0" smtClean="0"/>
              <a:t>Never hesitate to report suspicious behavior or abuse</a:t>
            </a:r>
          </a:p>
        </p:txBody>
      </p:sp>
    </p:spTree>
    <p:extLst>
      <p:ext uri="{BB962C8B-B14F-4D97-AF65-F5344CB8AC3E}">
        <p14:creationId xmlns:p14="http://schemas.microsoft.com/office/powerpoint/2010/main" val="19187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to Do once Victimized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571500" indent="-457200"/>
            <a:r>
              <a:rPr lang="en-US" sz="2800" dirty="0" smtClean="0"/>
              <a:t>Seek Help!</a:t>
            </a:r>
          </a:p>
          <a:p>
            <a:pPr marL="971550" lvl="1" indent="-457200"/>
            <a:r>
              <a:rPr lang="en-US" sz="2400" dirty="0" smtClean="0"/>
              <a:t>Dealing with ID Theft, Fraud, Scams and Abuse is difficult for anyone at any age</a:t>
            </a:r>
          </a:p>
          <a:p>
            <a:pPr marL="971550" lvl="1" indent="-457200"/>
            <a:r>
              <a:rPr lang="en-US" sz="2400" dirty="0" smtClean="0"/>
              <a:t>Turn to a professional to help assist you the necessary steps</a:t>
            </a:r>
          </a:p>
          <a:p>
            <a:pPr marL="1371600" lvl="2" indent="-457200"/>
            <a:r>
              <a:rPr lang="en-US" sz="2000" dirty="0" smtClean="0"/>
              <a:t>Report the crime</a:t>
            </a:r>
          </a:p>
          <a:p>
            <a:pPr marL="1371600" lvl="2" indent="-457200"/>
            <a:r>
              <a:rPr lang="en-US" sz="2000" dirty="0" smtClean="0"/>
              <a:t>Address damages</a:t>
            </a:r>
          </a:p>
          <a:p>
            <a:pPr marL="1371600" lvl="2" indent="-457200"/>
            <a:r>
              <a:rPr lang="en-US" sz="2000" dirty="0" smtClean="0"/>
              <a:t>Restore your good name and safety</a:t>
            </a:r>
          </a:p>
          <a:p>
            <a:pPr marL="571500" indent="-457200"/>
            <a:r>
              <a:rPr lang="en-US" sz="2800" dirty="0" smtClean="0"/>
              <a:t>If left unreported the situation will only get worse</a:t>
            </a:r>
          </a:p>
        </p:txBody>
      </p:sp>
    </p:spTree>
    <p:extLst>
      <p:ext uri="{BB962C8B-B14F-4D97-AF65-F5344CB8AC3E}">
        <p14:creationId xmlns:p14="http://schemas.microsoft.com/office/powerpoint/2010/main" val="2944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Resources for Victims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571500" indent="-457200"/>
            <a:r>
              <a:rPr lang="en-US" sz="2200" b="1" dirty="0"/>
              <a:t>Identity Theft Resource </a:t>
            </a:r>
            <a:r>
              <a:rPr lang="en-US" sz="2200" b="1" dirty="0" smtClean="0"/>
              <a:t>Center</a:t>
            </a:r>
          </a:p>
          <a:p>
            <a:pPr marL="971550" lvl="1" indent="-457200"/>
            <a:r>
              <a:rPr lang="en-US" sz="2000" dirty="0" smtClean="0"/>
              <a:t>email </a:t>
            </a:r>
            <a:r>
              <a:rPr lang="en-US" sz="2000" dirty="0" smtClean="0">
                <a:hlinkClick r:id="rId2"/>
              </a:rPr>
              <a:t>Victims@idtheftcenter.org</a:t>
            </a:r>
            <a:r>
              <a:rPr lang="en-US" sz="2000" dirty="0" smtClean="0"/>
              <a:t> </a:t>
            </a:r>
            <a:r>
              <a:rPr lang="en-US" sz="2000" dirty="0"/>
              <a:t>Or call the ITRC Victim </a:t>
            </a:r>
            <a:r>
              <a:rPr lang="en-US" sz="2000" dirty="0" smtClean="0"/>
              <a:t>Assistance </a:t>
            </a:r>
            <a:r>
              <a:rPr lang="en-US" sz="2000" dirty="0"/>
              <a:t>Center Toll Free (888) 400-5530 </a:t>
            </a:r>
            <a:endParaRPr lang="en-US" sz="2000" dirty="0" smtClean="0"/>
          </a:p>
          <a:p>
            <a:pPr marL="571500" indent="-457200"/>
            <a:r>
              <a:rPr lang="fr-FR" sz="2200" b="1" dirty="0" smtClean="0"/>
              <a:t>Financial Crimes Enfoncement Center</a:t>
            </a:r>
          </a:p>
          <a:p>
            <a:pPr marL="971550" lvl="1" indent="-457200"/>
            <a:r>
              <a:rPr lang="fr-FR" sz="2000" dirty="0" smtClean="0"/>
              <a:t>Internet </a:t>
            </a:r>
            <a:r>
              <a:rPr lang="fr-FR" sz="2000" dirty="0"/>
              <a:t>Crime Complaint </a:t>
            </a:r>
            <a:r>
              <a:rPr lang="fr-FR" sz="2000" dirty="0" smtClean="0"/>
              <a:t>Center - </a:t>
            </a:r>
            <a:r>
              <a:rPr lang="fr-FR" sz="2000" dirty="0" smtClean="0">
                <a:hlinkClick r:id="rId3"/>
              </a:rPr>
              <a:t>www.ic3.gov</a:t>
            </a:r>
            <a:endParaRPr lang="fr-FR" sz="2000" dirty="0" smtClean="0"/>
          </a:p>
          <a:p>
            <a:pPr marL="571500" indent="-457200"/>
            <a:r>
              <a:rPr lang="fr-FR" sz="2200" b="1" dirty="0" smtClean="0"/>
              <a:t>FBI Local Field Office</a:t>
            </a:r>
          </a:p>
          <a:p>
            <a:pPr marL="971550" lvl="1" indent="-457200"/>
            <a:r>
              <a:rPr lang="en-US" sz="2000" dirty="0" smtClean="0">
                <a:hlinkClick r:id="rId4"/>
              </a:rPr>
              <a:t>www.fbi.gov/contact-us</a:t>
            </a:r>
            <a:endParaRPr lang="en-US" sz="2000" dirty="0" smtClean="0"/>
          </a:p>
          <a:p>
            <a:pPr marL="571500" indent="-457200"/>
            <a:r>
              <a:rPr lang="en-US" sz="2200" b="1" dirty="0"/>
              <a:t>24 Hour ID Theft &amp; Fraud Hotline </a:t>
            </a:r>
            <a:endParaRPr lang="en-US" sz="2200" b="1" dirty="0" smtClean="0"/>
          </a:p>
          <a:p>
            <a:pPr marL="971550" lvl="1" indent="-457200"/>
            <a:r>
              <a:rPr lang="en-US" sz="2000" dirty="0"/>
              <a:t>1-855-443-3489 (toll free) </a:t>
            </a:r>
            <a:r>
              <a:rPr lang="en-US" sz="2000" dirty="0" smtClean="0"/>
              <a:t>- </a:t>
            </a:r>
            <a:r>
              <a:rPr lang="en-US" sz="2000" dirty="0"/>
              <a:t>Colorado Bureau of </a:t>
            </a:r>
            <a:r>
              <a:rPr lang="en-US" sz="2000" dirty="0" smtClean="0"/>
              <a:t>Investigation (assistance available for seniors in all states)</a:t>
            </a:r>
          </a:p>
          <a:p>
            <a:pPr marL="971550" lvl="1" indent="-457200"/>
            <a:r>
              <a:rPr lang="en-US" sz="2000" dirty="0" smtClean="0"/>
              <a:t>Hazel Heckers, Victim Advocate, </a:t>
            </a:r>
            <a:r>
              <a:rPr lang="en-US" sz="2000" u="sng" dirty="0" smtClean="0">
                <a:hlinkClick r:id="rId5"/>
              </a:rPr>
              <a:t>hazel.heckers@state.co.us</a:t>
            </a:r>
            <a:endParaRPr lang="en-US" sz="2000" dirty="0"/>
          </a:p>
          <a:p>
            <a:pPr marL="571500" indent="-457200"/>
            <a:r>
              <a:rPr lang="en-US" sz="2200" b="1" dirty="0" smtClean="0"/>
              <a:t>NCEA – National Center on Elder Abuse</a:t>
            </a:r>
          </a:p>
          <a:p>
            <a:pPr marL="971550" lvl="1" indent="-457200"/>
            <a:r>
              <a:rPr lang="en-US" sz="2000" dirty="0" smtClean="0">
                <a:hlinkClick r:id="rId6"/>
              </a:rPr>
              <a:t>www.ncea.aoa.gov</a:t>
            </a:r>
            <a:endParaRPr lang="en-US" sz="2000" dirty="0" smtClean="0"/>
          </a:p>
          <a:p>
            <a:pPr marL="571500" indent="-457200"/>
            <a:r>
              <a:rPr lang="en-US" sz="2200" b="1" dirty="0" smtClean="0"/>
              <a:t>Federal Trade Commission</a:t>
            </a:r>
          </a:p>
          <a:p>
            <a:pPr marL="971550" lvl="1" indent="-457200"/>
            <a:r>
              <a:rPr lang="en-US" sz="1800" dirty="0" smtClean="0"/>
              <a:t>1-877-382-4357</a:t>
            </a:r>
          </a:p>
          <a:p>
            <a:pPr marL="971550" lvl="1" indent="-457200"/>
            <a:r>
              <a:rPr lang="en-US" sz="1800" dirty="0" smtClean="0">
                <a:hlinkClick r:id="rId7"/>
              </a:rPr>
              <a:t>www.ftc.gov/ftc/contact.shtm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985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571500" indent="-457200"/>
            <a:r>
              <a:rPr lang="en-US" sz="2200" dirty="0" smtClean="0"/>
              <a:t>Hazel Heckers, Victim Advocate with the Colorado Bureau of Investigation</a:t>
            </a:r>
          </a:p>
          <a:p>
            <a:pPr marL="571500" indent="-457200"/>
            <a:r>
              <a:rPr lang="en-US" sz="2200" dirty="0" smtClean="0"/>
              <a:t>NCEA – National Center on </a:t>
            </a:r>
            <a:r>
              <a:rPr lang="en-US" sz="2200" dirty="0"/>
              <a:t>Elder Abuse - </a:t>
            </a:r>
            <a:r>
              <a:rPr lang="en-US" sz="2200" dirty="0" smtClean="0">
                <a:hlinkClick r:id="rId2"/>
              </a:rPr>
              <a:t>www.ncea.aoa.gov</a:t>
            </a:r>
            <a:endParaRPr lang="en-US" sz="2200" dirty="0" smtClean="0"/>
          </a:p>
          <a:p>
            <a:pPr marL="571500" indent="-457200"/>
            <a:r>
              <a:rPr lang="en-US" sz="2200" dirty="0" err="1" smtClean="0"/>
              <a:t>FinCEN</a:t>
            </a:r>
            <a:r>
              <a:rPr lang="en-US" sz="2200" dirty="0" smtClean="0"/>
              <a:t> – Financial Crimes </a:t>
            </a:r>
            <a:r>
              <a:rPr lang="en-US" sz="2200" dirty="0"/>
              <a:t>Enforcement Network </a:t>
            </a:r>
            <a:r>
              <a:rPr lang="en-US" sz="2200" dirty="0" smtClean="0"/>
              <a:t>  </a:t>
            </a:r>
            <a:r>
              <a:rPr lang="en-US" sz="2200" dirty="0" smtClean="0">
                <a:hlinkClick r:id="rId3"/>
              </a:rPr>
              <a:t>www.fincen.gov</a:t>
            </a:r>
            <a:endParaRPr lang="en-US" sz="2200" dirty="0" smtClean="0"/>
          </a:p>
          <a:p>
            <a:pPr marL="571500" indent="-457200"/>
            <a:r>
              <a:rPr lang="en-US" sz="2200" dirty="0" smtClean="0">
                <a:hlinkClick r:id="rId4"/>
              </a:rPr>
              <a:t>www.caregiverstress.com</a:t>
            </a:r>
            <a:endParaRPr lang="en-US" sz="2200" dirty="0" smtClean="0"/>
          </a:p>
          <a:p>
            <a:pPr marL="571500" indent="-457200"/>
            <a:r>
              <a:rPr lang="en-US" sz="2200" dirty="0" smtClean="0">
                <a:hlinkClick r:id="rId5"/>
              </a:rPr>
              <a:t>www.identitytheft.info/nonprofit</a:t>
            </a:r>
            <a:endParaRPr lang="en-US" sz="2200" dirty="0" smtClean="0"/>
          </a:p>
          <a:p>
            <a:pPr marL="571500" indent="-457200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837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What is Identity Theft?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Identity Theft </a:t>
            </a:r>
            <a:r>
              <a:rPr lang="en-US" sz="2400" dirty="0" smtClean="0"/>
              <a:t>is when someone pretends to be someone else by assuming that person's identity, typically in order to access resources or obtain credit and other benefits in that person's name.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Identity theft occurs when someone uses another's personally identifying information, like their name, social security number, or credit card number, without their permission, to commit fraud or other crimes.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hat Identity Thieves Want from You</a:t>
            </a:r>
            <a:endParaRPr lang="en-US" dirty="0"/>
          </a:p>
        </p:txBody>
      </p:sp>
      <p:pic>
        <p:nvPicPr>
          <p:cNvPr id="4" name="Picture 2" descr="V:\Marketing\Pictures &amp; Logos\SHUTTERSTOCK IMAGES\APRIL\APRIL - 2\Credit Card Protection Low 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4" y="4432936"/>
            <a:ext cx="2592586" cy="20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057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dirty="0"/>
              <a:t>You full legal name</a:t>
            </a:r>
          </a:p>
          <a:p>
            <a:pPr lvl="1"/>
            <a:r>
              <a:rPr lang="en-US" sz="2400" dirty="0"/>
              <a:t>Social Security Number (Medicare ID Number)</a:t>
            </a:r>
          </a:p>
          <a:p>
            <a:pPr lvl="1"/>
            <a:r>
              <a:rPr lang="en-US" sz="2400" dirty="0"/>
              <a:t>Date of Birth</a:t>
            </a:r>
          </a:p>
          <a:p>
            <a:pPr lvl="1"/>
            <a:r>
              <a:rPr lang="en-US" sz="2400" dirty="0"/>
              <a:t>Address</a:t>
            </a:r>
          </a:p>
          <a:p>
            <a:pPr lvl="1"/>
            <a:r>
              <a:rPr lang="en-US" sz="2400" dirty="0"/>
              <a:t>Credit Card </a:t>
            </a:r>
            <a:r>
              <a:rPr lang="en-US" sz="2400" dirty="0" smtClean="0"/>
              <a:t>Numbers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114800" y="20574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dirty="0"/>
              <a:t>Bank Account Numbers</a:t>
            </a:r>
          </a:p>
          <a:p>
            <a:pPr lvl="1"/>
            <a:r>
              <a:rPr lang="en-US" sz="2400" dirty="0"/>
              <a:t>Driver’s License </a:t>
            </a:r>
          </a:p>
          <a:p>
            <a:pPr lvl="1"/>
            <a:r>
              <a:rPr lang="en-US" sz="2400" dirty="0"/>
              <a:t>Passwords</a:t>
            </a:r>
          </a:p>
          <a:p>
            <a:pPr lvl="1"/>
            <a:r>
              <a:rPr lang="en-US" sz="2400" dirty="0" smtClean="0"/>
              <a:t>Family </a:t>
            </a:r>
            <a:r>
              <a:rPr lang="en-US" sz="2400" dirty="0"/>
              <a:t>Relationship Information</a:t>
            </a:r>
          </a:p>
          <a:p>
            <a:pPr lvl="1"/>
            <a:r>
              <a:rPr lang="en-US" sz="2400" dirty="0"/>
              <a:t>Professional Licenses</a:t>
            </a:r>
          </a:p>
          <a:p>
            <a:pPr lvl="1"/>
            <a:r>
              <a:rPr lang="en-US" sz="2400" dirty="0"/>
              <a:t>Business Identity</a:t>
            </a:r>
          </a:p>
          <a:p>
            <a:pPr lvl="1"/>
            <a:r>
              <a:rPr lang="en-US" sz="2400" dirty="0"/>
              <a:t>Military History/Benefits</a:t>
            </a:r>
          </a:p>
          <a:p>
            <a:pPr lvl="1"/>
            <a:r>
              <a:rPr lang="en-US" sz="2400" dirty="0"/>
              <a:t>Tax Refunds</a:t>
            </a:r>
          </a:p>
          <a:p>
            <a:pPr lvl="1"/>
            <a:r>
              <a:rPr lang="en-US" sz="2400" dirty="0"/>
              <a:t>Your Good Name and Reputation</a:t>
            </a:r>
          </a:p>
        </p:txBody>
      </p:sp>
    </p:spTree>
    <p:extLst>
      <p:ext uri="{BB962C8B-B14F-4D97-AF65-F5344CB8AC3E}">
        <p14:creationId xmlns:p14="http://schemas.microsoft.com/office/powerpoint/2010/main" val="26824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types of Identity Theft?</a:t>
            </a:r>
            <a:endParaRPr lang="en-US" dirty="0"/>
          </a:p>
        </p:txBody>
      </p:sp>
      <p:pic>
        <p:nvPicPr>
          <p:cNvPr id="2050" name="Picture 2" descr="V:\Marketing\Pictures &amp; Logos\SHUTTERSTOCK IMAGES\APRIL\APRIL - 2\shutterstock_79514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30" y="3505200"/>
            <a:ext cx="4452938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lvl="2"/>
            <a:r>
              <a:rPr lang="en-US" sz="3200" dirty="0" smtClean="0"/>
              <a:t>Financial </a:t>
            </a:r>
          </a:p>
          <a:p>
            <a:pPr lvl="2"/>
            <a:r>
              <a:rPr lang="en-US" sz="3200" dirty="0" smtClean="0"/>
              <a:t>Criminal</a:t>
            </a:r>
          </a:p>
          <a:p>
            <a:pPr lvl="2"/>
            <a:r>
              <a:rPr lang="en-US" sz="3200" dirty="0" smtClean="0"/>
              <a:t>Social Security/Driver’s License</a:t>
            </a:r>
          </a:p>
          <a:p>
            <a:pPr lvl="2"/>
            <a:r>
              <a:rPr lang="en-US" sz="3200" dirty="0"/>
              <a:t>Medical</a:t>
            </a:r>
          </a:p>
          <a:p>
            <a:pPr lvl="2"/>
            <a:r>
              <a:rPr lang="en-US" sz="3200" dirty="0" smtClean="0"/>
              <a:t>Synthetic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Financial Identity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Occurs when thieves gain access to credit card, debit card, or bank account information</a:t>
            </a:r>
          </a:p>
          <a:p>
            <a:r>
              <a:rPr lang="en-US" sz="4000" dirty="0" smtClean="0"/>
              <a:t>Try and drain the victims funds from their accounts, or utilize their credit/debit cards to purchase goods for themselves or for re-sale.</a:t>
            </a:r>
          </a:p>
          <a:p>
            <a:r>
              <a:rPr lang="en-US" sz="4000" dirty="0" smtClean="0"/>
              <a:t>Every year approximately </a:t>
            </a:r>
            <a:r>
              <a:rPr lang="en-US" sz="4000" b="1" dirty="0" smtClean="0"/>
              <a:t>15 million </a:t>
            </a:r>
            <a:r>
              <a:rPr lang="en-US" sz="4000" dirty="0" smtClean="0"/>
              <a:t>Americans are victims of ID theft, the average victim’s financial loss is </a:t>
            </a:r>
            <a:r>
              <a:rPr lang="en-US" sz="4000" b="1" dirty="0" smtClean="0"/>
              <a:t>$3,500 </a:t>
            </a:r>
            <a:r>
              <a:rPr lang="en-US" sz="4000" dirty="0" smtClean="0"/>
              <a:t>and expends approximately </a:t>
            </a:r>
            <a:r>
              <a:rPr lang="en-US" sz="4000" b="1" dirty="0" smtClean="0"/>
              <a:t>25 hours </a:t>
            </a:r>
            <a:r>
              <a:rPr lang="en-US" sz="4000" dirty="0" smtClean="0"/>
              <a:t>to recover from the ramifications of the theft (www.identitytheftinfo.com)</a:t>
            </a:r>
          </a:p>
        </p:txBody>
      </p:sp>
    </p:spTree>
    <p:extLst>
      <p:ext uri="{BB962C8B-B14F-4D97-AF65-F5344CB8AC3E}">
        <p14:creationId xmlns:p14="http://schemas.microsoft.com/office/powerpoint/2010/main" val="26824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V:\Marketing\Pictures &amp; Logos\SHUTTERSTOCK IMAGES\APRIL\APRIL - 2\sh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46" y="952500"/>
            <a:ext cx="213445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Protecting Against Financial Identity Theft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67056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Run a regular credit report</a:t>
            </a:r>
          </a:p>
          <a:p>
            <a:r>
              <a:rPr lang="en-US" sz="2600" dirty="0" smtClean="0"/>
              <a:t>Opt-out of solicitations when possible </a:t>
            </a:r>
          </a:p>
          <a:p>
            <a:pPr lvl="1"/>
            <a:r>
              <a:rPr lang="en-US" sz="2200" dirty="0" smtClean="0"/>
              <a:t>Opting out of pre-screened credit card offers can greatly reduce your risk. Do so at 1-888-5OPTOUT        (1-888-567-8688) Or </a:t>
            </a:r>
            <a:r>
              <a:rPr lang="en-US" sz="2200" dirty="0"/>
              <a:t>visit </a:t>
            </a:r>
            <a:r>
              <a:rPr lang="en-US" sz="2200" dirty="0">
                <a:hlinkClick r:id="rId3"/>
              </a:rPr>
              <a:t>www.OptOutPreScreen.com</a:t>
            </a:r>
            <a:r>
              <a:rPr lang="en-US" sz="2200" dirty="0" smtClean="0"/>
              <a:t>.</a:t>
            </a:r>
          </a:p>
          <a:p>
            <a:r>
              <a:rPr lang="en-US" sz="2600" dirty="0" smtClean="0"/>
              <a:t>Utilizing direct mail makes you more vulnerable to identity theft</a:t>
            </a:r>
          </a:p>
          <a:p>
            <a:pPr lvl="1"/>
            <a:r>
              <a:rPr lang="en-US" sz="2200" dirty="0" smtClean="0"/>
              <a:t>Suspending mail delivery during vacations, using a P.O. Box, shredding mail and utilizing online bill pay and direct deposit options can greatly reduce risk</a:t>
            </a:r>
          </a:p>
          <a:p>
            <a:r>
              <a:rPr lang="en-US" sz="2600" dirty="0" smtClean="0"/>
              <a:t>Shred, Shred, Shred </a:t>
            </a:r>
          </a:p>
          <a:p>
            <a:pPr lvl="1"/>
            <a:r>
              <a:rPr lang="en-US" sz="2200" dirty="0" smtClean="0"/>
              <a:t>Do not throw away personal/financial information – always shred</a:t>
            </a:r>
          </a:p>
          <a:p>
            <a:pPr lvl="1"/>
            <a:endParaRPr lang="en-US" sz="3100" dirty="0" smtClean="0">
              <a:solidFill>
                <a:prstClr val="black"/>
              </a:solidFill>
            </a:endParaRPr>
          </a:p>
          <a:p>
            <a:pPr lvl="1"/>
            <a:endParaRPr lang="en-US" sz="31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4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8024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Protecting Against Financial Identity Theft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Limit the information you carry in your purse/wallet</a:t>
            </a:r>
          </a:p>
          <a:p>
            <a:pPr lvl="1"/>
            <a:r>
              <a:rPr lang="en-US" sz="3000" dirty="0"/>
              <a:t>Only carry information/documentation that you need daily</a:t>
            </a:r>
            <a:endParaRPr lang="en-US" sz="4400" dirty="0"/>
          </a:p>
          <a:p>
            <a:r>
              <a:rPr lang="en-US" sz="3400" dirty="0"/>
              <a:t>Protect your home</a:t>
            </a:r>
          </a:p>
          <a:p>
            <a:pPr lvl="1"/>
            <a:r>
              <a:rPr lang="en-US" sz="3100" dirty="0">
                <a:solidFill>
                  <a:prstClr val="black"/>
                </a:solidFill>
              </a:rPr>
              <a:t>Traditional methods of theft still exist – lock information in a safe place and be mindful of who you allow into your home</a:t>
            </a:r>
          </a:p>
          <a:p>
            <a:pPr lvl="1"/>
            <a:r>
              <a:rPr lang="en-US" sz="3100" dirty="0">
                <a:solidFill>
                  <a:prstClr val="black"/>
                </a:solidFill>
              </a:rPr>
              <a:t>Annually review your information to ensure nothing is missing</a:t>
            </a:r>
          </a:p>
          <a:p>
            <a:r>
              <a:rPr lang="en-US" sz="3400" dirty="0"/>
              <a:t> Internet Security</a:t>
            </a:r>
          </a:p>
          <a:p>
            <a:pPr lvl="1"/>
            <a:r>
              <a:rPr lang="en-US" sz="3100" dirty="0">
                <a:solidFill>
                  <a:prstClr val="black"/>
                </a:solidFill>
              </a:rPr>
              <a:t>Be mindful of “phishing scams”</a:t>
            </a:r>
          </a:p>
          <a:p>
            <a:pPr lvl="1"/>
            <a:r>
              <a:rPr lang="en-US" sz="3100" dirty="0">
                <a:solidFill>
                  <a:prstClr val="black"/>
                </a:solidFill>
              </a:rPr>
              <a:t>Never trust </a:t>
            </a:r>
            <a:r>
              <a:rPr lang="en-US" sz="3100" dirty="0" smtClean="0">
                <a:solidFill>
                  <a:prstClr val="black"/>
                </a:solidFill>
              </a:rPr>
              <a:t>an unsolicited email </a:t>
            </a:r>
            <a:r>
              <a:rPr lang="en-US" sz="3100" dirty="0">
                <a:solidFill>
                  <a:prstClr val="black"/>
                </a:solidFill>
              </a:rPr>
              <a:t>requesting your personal </a:t>
            </a:r>
            <a:r>
              <a:rPr lang="en-US" sz="3100" dirty="0" smtClean="0">
                <a:solidFill>
                  <a:prstClr val="black"/>
                </a:solidFill>
              </a:rPr>
              <a:t>information</a:t>
            </a:r>
            <a:endParaRPr lang="en-US" sz="3100" dirty="0">
              <a:solidFill>
                <a:prstClr val="black"/>
              </a:solidFill>
            </a:endParaRPr>
          </a:p>
          <a:p>
            <a:pPr lvl="1"/>
            <a:r>
              <a:rPr lang="en-US" sz="3100" dirty="0">
                <a:solidFill>
                  <a:prstClr val="black"/>
                </a:solidFill>
              </a:rPr>
              <a:t>Never click on a link in a phishing email</a:t>
            </a:r>
          </a:p>
          <a:p>
            <a:pPr lvl="1"/>
            <a:r>
              <a:rPr lang="en-US" sz="3100" dirty="0">
                <a:solidFill>
                  <a:prstClr val="black"/>
                </a:solidFill>
              </a:rPr>
              <a:t>Run a virus scan regularly</a:t>
            </a:r>
          </a:p>
          <a:p>
            <a:pPr lvl="1"/>
            <a:r>
              <a:rPr lang="en-US" sz="3100" dirty="0">
                <a:solidFill>
                  <a:prstClr val="black"/>
                </a:solidFill>
              </a:rPr>
              <a:t>Clear your “cookies” </a:t>
            </a:r>
            <a:r>
              <a:rPr lang="en-US" sz="3100" dirty="0" smtClean="0">
                <a:solidFill>
                  <a:prstClr val="black"/>
                </a:solidFill>
              </a:rPr>
              <a:t>regularly</a:t>
            </a:r>
          </a:p>
          <a:p>
            <a:r>
              <a:rPr lang="en-US" sz="3500" dirty="0" smtClean="0">
                <a:solidFill>
                  <a:prstClr val="black"/>
                </a:solidFill>
              </a:rPr>
              <a:t>Protect Yourself – Value Your Personal Information</a:t>
            </a:r>
            <a:endParaRPr lang="en-US" sz="31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8024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:\Marketing\Pictures &amp; Logos\SHUTTERSTOCK IMAGES\APRIL\APRIL - 2\shutterstock_6212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667000" cy="17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6858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Medical Identity Theft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0772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Thieves want access to your medical benefits</a:t>
            </a:r>
          </a:p>
          <a:p>
            <a:pPr lvl="1"/>
            <a:r>
              <a:rPr lang="en-US" dirty="0" smtClean="0"/>
              <a:t>Very dangerous – causes discrepancies in medical history and you can receive the incorrect treatment</a:t>
            </a:r>
          </a:p>
          <a:p>
            <a:pPr lvl="1"/>
            <a:r>
              <a:rPr lang="en-US" dirty="0" smtClean="0"/>
              <a:t>You become fiscally responsible for someone else's medical/pharmaceutical bills</a:t>
            </a:r>
          </a:p>
          <a:p>
            <a:pPr lvl="1"/>
            <a:r>
              <a:rPr lang="en-US" dirty="0" smtClean="0"/>
              <a:t>Denial of insurance claims and coverage when you need them most</a:t>
            </a:r>
          </a:p>
          <a:p>
            <a:r>
              <a:rPr lang="en-US" sz="4000" dirty="0" smtClean="0"/>
              <a:t>Protect yourself by monitoring your medical records</a:t>
            </a:r>
          </a:p>
          <a:p>
            <a:pPr lvl="1"/>
            <a:r>
              <a:rPr lang="en-US" dirty="0" smtClean="0"/>
              <a:t>Pay special attention to the details on bills and invoices</a:t>
            </a:r>
          </a:p>
          <a:p>
            <a:pPr lvl="1"/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0750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7966</TotalTime>
  <Words>2036</Words>
  <Application>Microsoft Office PowerPoint</Application>
  <PresentationFormat>On-screen Show (4:3)</PresentationFormat>
  <Paragraphs>240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Protecting Seniors from Identity Theft, Scams and Elder Abuse</vt:lpstr>
      <vt:lpstr>This Presentation will cover:</vt:lpstr>
      <vt:lpstr>What is Identity Theft?</vt:lpstr>
      <vt:lpstr>What Identity Thieves Want from You</vt:lpstr>
      <vt:lpstr>What are the types of Identity Theft?</vt:lpstr>
      <vt:lpstr>Financial Identity Theft</vt:lpstr>
      <vt:lpstr>Protecting Against Financial Identity Theft</vt:lpstr>
      <vt:lpstr>Protecting Against Financial Identity Theft</vt:lpstr>
      <vt:lpstr>Medical Identity Theft</vt:lpstr>
      <vt:lpstr>Criminal Identity Theft</vt:lpstr>
      <vt:lpstr>Social Security/Driver’s License Identity Theft</vt:lpstr>
      <vt:lpstr>Synthetic Identity Theft</vt:lpstr>
      <vt:lpstr>Scams</vt:lpstr>
      <vt:lpstr>Scams</vt:lpstr>
      <vt:lpstr>Scams</vt:lpstr>
      <vt:lpstr>Types of Scams</vt:lpstr>
      <vt:lpstr>Types of Scams</vt:lpstr>
      <vt:lpstr>Types of Scams</vt:lpstr>
      <vt:lpstr>Types of Scams</vt:lpstr>
      <vt:lpstr>Types of Scams</vt:lpstr>
      <vt:lpstr>Types of Scams</vt:lpstr>
      <vt:lpstr>Types of Scams</vt:lpstr>
      <vt:lpstr>Elder Abuse</vt:lpstr>
      <vt:lpstr>Elder Abuse</vt:lpstr>
      <vt:lpstr>Elder Abuse</vt:lpstr>
      <vt:lpstr>Elder Abuse</vt:lpstr>
      <vt:lpstr>What to Do once Victimized</vt:lpstr>
      <vt:lpstr>Resources for Victims</vt:lpstr>
      <vt:lpstr>Resources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Seniors from Scams Identity Theft, and Abuse</dc:title>
  <dc:creator>Mary Faulkner</dc:creator>
  <cp:lastModifiedBy>Anthony Gallegos</cp:lastModifiedBy>
  <cp:revision>50</cp:revision>
  <dcterms:created xsi:type="dcterms:W3CDTF">2013-02-21T19:17:33Z</dcterms:created>
  <dcterms:modified xsi:type="dcterms:W3CDTF">2014-04-03T18:08:25Z</dcterms:modified>
</cp:coreProperties>
</file>